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9" r:id="rId3"/>
    <p:sldId id="260" r:id="rId4"/>
    <p:sldId id="270" r:id="rId5"/>
    <p:sldId id="271" r:id="rId6"/>
    <p:sldId id="272" r:id="rId7"/>
    <p:sldId id="274" r:id="rId8"/>
    <p:sldId id="273" r:id="rId9"/>
    <p:sldId id="267" r:id="rId10"/>
    <p:sldId id="275" r:id="rId11"/>
    <p:sldId id="281" r:id="rId12"/>
    <p:sldId id="282" r:id="rId13"/>
    <p:sldId id="283" r:id="rId14"/>
    <p:sldId id="279" r:id="rId15"/>
    <p:sldId id="290" r:id="rId16"/>
    <p:sldId id="291" r:id="rId17"/>
    <p:sldId id="280" r:id="rId18"/>
    <p:sldId id="284" r:id="rId19"/>
    <p:sldId id="285" r:id="rId20"/>
    <p:sldId id="286" r:id="rId21"/>
    <p:sldId id="287" r:id="rId22"/>
    <p:sldId id="288" r:id="rId23"/>
    <p:sldId id="292" r:id="rId24"/>
    <p:sldId id="278" r:id="rId25"/>
    <p:sldId id="277" r:id="rId26"/>
    <p:sldId id="289" r:id="rId27"/>
    <p:sldId id="26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66E1EB2-8B73-485F-84F0-82E5A6C57F75}">
          <p14:sldIdLst>
            <p14:sldId id="257"/>
            <p14:sldId id="259"/>
            <p14:sldId id="260"/>
            <p14:sldId id="270"/>
            <p14:sldId id="271"/>
            <p14:sldId id="272"/>
            <p14:sldId id="274"/>
            <p14:sldId id="273"/>
            <p14:sldId id="267"/>
            <p14:sldId id="275"/>
            <p14:sldId id="281"/>
            <p14:sldId id="282"/>
            <p14:sldId id="283"/>
            <p14:sldId id="279"/>
            <p14:sldId id="290"/>
            <p14:sldId id="291"/>
            <p14:sldId id="280"/>
            <p14:sldId id="284"/>
            <p14:sldId id="285"/>
            <p14:sldId id="286"/>
            <p14:sldId id="287"/>
            <p14:sldId id="288"/>
            <p14:sldId id="292"/>
            <p14:sldId id="278"/>
            <p14:sldId id="277"/>
            <p14:sldId id="289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2" autoAdjust="0"/>
    <p:restoredTop sz="94708" autoAdjust="0"/>
  </p:normalViewPr>
  <p:slideViewPr>
    <p:cSldViewPr>
      <p:cViewPr>
        <p:scale>
          <a:sx n="75" d="100"/>
          <a:sy n="75" d="100"/>
        </p:scale>
        <p:origin x="-1062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16D421-F86A-4EEE-A81C-B24AC1B9E9D4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6E7132-E497-4422-BC73-9F895BD95D76}">
      <dgm:prSet phldrT="[Text]"/>
      <dgm:spPr/>
      <dgm:t>
        <a:bodyPr/>
        <a:lstStyle/>
        <a:p>
          <a:r>
            <a:rPr lang="en-US" dirty="0" err="1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Giảm</a:t>
          </a:r>
          <a:r>
            <a:rPr lang="en-US" dirty="0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dirty="0" err="1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Giá</a:t>
          </a:r>
          <a:r>
            <a:rPr lang="en-US" dirty="0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dirty="0" err="1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thành</a:t>
          </a:r>
          <a:endParaRPr lang="en-US" dirty="0">
            <a:solidFill>
              <a:srgbClr val="FF620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BA743464-0050-4065-BC84-28DA1F529AE7}" type="parTrans" cxnId="{F1CE3225-D9EA-4354-9361-6A0DECF24401}">
      <dgm:prSet/>
      <dgm:spPr/>
      <dgm:t>
        <a:bodyPr/>
        <a:lstStyle/>
        <a:p>
          <a:endParaRPr lang="en-US"/>
        </a:p>
      </dgm:t>
    </dgm:pt>
    <dgm:pt modelId="{E48BDCD3-996A-4DAB-BB39-DFFF2A5F5DB6}" type="sibTrans" cxnId="{F1CE3225-D9EA-4354-9361-6A0DECF24401}">
      <dgm:prSet/>
      <dgm:spPr/>
      <dgm:t>
        <a:bodyPr/>
        <a:lstStyle/>
        <a:p>
          <a:endParaRPr lang="en-US"/>
        </a:p>
      </dgm:t>
    </dgm:pt>
    <dgm:pt modelId="{FBA2D866-0D12-43D9-B18B-093A8AE98BFF}">
      <dgm:prSet phldrT="[Text]" custT="1"/>
      <dgm:spPr/>
      <dgm:t>
        <a:bodyPr/>
        <a:lstStyle/>
        <a:p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Tối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ưu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về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thiết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kế</a:t>
          </a:r>
          <a:endParaRPr lang="en-US" sz="13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F1056CA6-1D9D-41B3-B4ED-D874B5574DEE}" type="parTrans" cxnId="{6699171C-F36C-4CAE-89AB-5703098FFC28}">
      <dgm:prSet/>
      <dgm:spPr/>
      <dgm:t>
        <a:bodyPr/>
        <a:lstStyle/>
        <a:p>
          <a:endParaRPr lang="en-US"/>
        </a:p>
      </dgm:t>
    </dgm:pt>
    <dgm:pt modelId="{965D7DCD-8867-4453-AC10-144DA94ABE73}" type="sibTrans" cxnId="{6699171C-F36C-4CAE-89AB-5703098FFC28}">
      <dgm:prSet/>
      <dgm:spPr/>
      <dgm:t>
        <a:bodyPr/>
        <a:lstStyle/>
        <a:p>
          <a:endParaRPr lang="en-US"/>
        </a:p>
      </dgm:t>
    </dgm:pt>
    <dgm:pt modelId="{4CE6DA60-00D4-4748-A3AA-BD58E24AC26A}">
      <dgm:prSet phldrT="[Text]" custT="1"/>
      <dgm:spPr/>
      <dgm:t>
        <a:bodyPr/>
        <a:lstStyle/>
        <a:p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Tối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ưu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về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sản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xuất</a:t>
          </a:r>
          <a:endParaRPr lang="en-US" sz="13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40D2BF42-95E9-4C3F-A051-0F7E1AF011DE}" type="parTrans" cxnId="{6A375EAC-1793-436B-849B-B7E0881CC116}">
      <dgm:prSet/>
      <dgm:spPr/>
      <dgm:t>
        <a:bodyPr/>
        <a:lstStyle/>
        <a:p>
          <a:endParaRPr lang="en-US"/>
        </a:p>
      </dgm:t>
    </dgm:pt>
    <dgm:pt modelId="{372C07CD-E951-4437-AC8D-88B6C8D7068C}" type="sibTrans" cxnId="{6A375EAC-1793-436B-849B-B7E0881CC116}">
      <dgm:prSet/>
      <dgm:spPr/>
      <dgm:t>
        <a:bodyPr/>
        <a:lstStyle/>
        <a:p>
          <a:endParaRPr lang="en-US"/>
        </a:p>
      </dgm:t>
    </dgm:pt>
    <dgm:pt modelId="{09632975-E6AB-454A-A2EB-DC661CF6E847}">
      <dgm:prSet phldrT="[Text]"/>
      <dgm:spPr/>
      <dgm:t>
        <a:bodyPr/>
        <a:lstStyle/>
        <a:p>
          <a:r>
            <a:rPr lang="en-US" dirty="0" err="1" smtClean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Chất</a:t>
          </a:r>
          <a:r>
            <a:rPr lang="en-US" dirty="0" smtClean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dirty="0" err="1" smtClean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lượng</a:t>
          </a:r>
          <a:endParaRPr lang="en-US" dirty="0">
            <a:solidFill>
              <a:srgbClr val="FF0000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A5E7343B-98D3-44FB-AD95-583B6BB0623E}" type="parTrans" cxnId="{E05CA47B-E7BA-46C8-B2ED-ACE51BAB4B04}">
      <dgm:prSet/>
      <dgm:spPr/>
      <dgm:t>
        <a:bodyPr/>
        <a:lstStyle/>
        <a:p>
          <a:endParaRPr lang="en-US"/>
        </a:p>
      </dgm:t>
    </dgm:pt>
    <dgm:pt modelId="{EF837B9F-EBDC-4390-A94B-FE616014C0A2}" type="sibTrans" cxnId="{E05CA47B-E7BA-46C8-B2ED-ACE51BAB4B04}">
      <dgm:prSet/>
      <dgm:spPr/>
      <dgm:t>
        <a:bodyPr/>
        <a:lstStyle/>
        <a:p>
          <a:endParaRPr lang="en-US"/>
        </a:p>
      </dgm:t>
    </dgm:pt>
    <dgm:pt modelId="{8E72ADF5-AA9A-467C-BE54-C9AEE222AAAF}">
      <dgm:prSet phldrT="[Text]" custT="1"/>
      <dgm:spPr/>
      <dgm:t>
        <a:bodyPr/>
        <a:lstStyle/>
        <a:p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Mở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rộng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và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tương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thích</a:t>
          </a:r>
          <a:endParaRPr lang="en-US" sz="13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0E671197-D436-4666-B016-3E925F87C153}" type="parTrans" cxnId="{23603FC6-9A76-4044-9137-EBAA8EBFAD2C}">
      <dgm:prSet/>
      <dgm:spPr/>
      <dgm:t>
        <a:bodyPr/>
        <a:lstStyle/>
        <a:p>
          <a:endParaRPr lang="en-US"/>
        </a:p>
      </dgm:t>
    </dgm:pt>
    <dgm:pt modelId="{AC49FEBF-82BB-4C27-88F9-A021446EA494}" type="sibTrans" cxnId="{23603FC6-9A76-4044-9137-EBAA8EBFAD2C}">
      <dgm:prSet/>
      <dgm:spPr/>
      <dgm:t>
        <a:bodyPr/>
        <a:lstStyle/>
        <a:p>
          <a:endParaRPr lang="en-US"/>
        </a:p>
      </dgm:t>
    </dgm:pt>
    <dgm:pt modelId="{E8C76F2C-D950-4DF4-9565-1107728E13C1}">
      <dgm:prSet phldrT="[Text]" custT="1"/>
      <dgm:spPr/>
      <dgm:t>
        <a:bodyPr/>
        <a:lstStyle/>
        <a:p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QCVN31:2014</a:t>
          </a:r>
          <a:endParaRPr lang="en-US" sz="13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8FDD570D-529B-471F-A2F4-11B2B462B02A}" type="parTrans" cxnId="{8A14F005-4671-4FAB-B728-C97D72BD62D0}">
      <dgm:prSet/>
      <dgm:spPr/>
      <dgm:t>
        <a:bodyPr/>
        <a:lstStyle/>
        <a:p>
          <a:endParaRPr lang="en-US"/>
        </a:p>
      </dgm:t>
    </dgm:pt>
    <dgm:pt modelId="{20771FF3-DB5B-4953-953D-61F2E759052E}" type="sibTrans" cxnId="{8A14F005-4671-4FAB-B728-C97D72BD62D0}">
      <dgm:prSet/>
      <dgm:spPr/>
      <dgm:t>
        <a:bodyPr/>
        <a:lstStyle/>
        <a:p>
          <a:endParaRPr lang="en-US"/>
        </a:p>
      </dgm:t>
    </dgm:pt>
    <dgm:pt modelId="{DDCCF6C2-57A8-47F7-B654-92E331BA85D8}">
      <dgm:prSet phldrT="[Text]" custT="1"/>
      <dgm:spPr/>
      <dgm:t>
        <a:bodyPr/>
        <a:lstStyle/>
        <a:p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Kế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thừa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và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</a:p>
        <a:p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cải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tiến</a:t>
          </a:r>
          <a:endParaRPr lang="en-US" sz="13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899D27AC-BC40-418A-89FF-A1C760270098}" type="parTrans" cxnId="{A2442DBC-9598-4B46-B813-76B798B8C932}">
      <dgm:prSet/>
      <dgm:spPr/>
      <dgm:t>
        <a:bodyPr/>
        <a:lstStyle/>
        <a:p>
          <a:endParaRPr lang="en-US"/>
        </a:p>
      </dgm:t>
    </dgm:pt>
    <dgm:pt modelId="{A3F3ACDD-58E4-4297-9402-478053488EAF}" type="sibTrans" cxnId="{A2442DBC-9598-4B46-B813-76B798B8C932}">
      <dgm:prSet/>
      <dgm:spPr/>
      <dgm:t>
        <a:bodyPr/>
        <a:lstStyle/>
        <a:p>
          <a:endParaRPr lang="en-US"/>
        </a:p>
      </dgm:t>
    </dgm:pt>
    <dgm:pt modelId="{9843143F-3828-4C5A-98AE-9572F93BF466}">
      <dgm:prSet phldrT="[Text]" custT="1"/>
      <dgm:spPr/>
      <dgm:t>
        <a:bodyPr/>
        <a:lstStyle/>
        <a:p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Dễ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dàng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bảo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trì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và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bảo</a:t>
          </a:r>
          <a:r>
            <a:rPr lang="en-US" sz="13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hành</a:t>
          </a:r>
          <a:endParaRPr lang="en-US" sz="13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F69B128E-F365-4E31-B6BC-FE68370D7039}" type="parTrans" cxnId="{3EE3B9AF-1214-4CD7-8D31-B6881BA1CF7D}">
      <dgm:prSet/>
      <dgm:spPr/>
      <dgm:t>
        <a:bodyPr/>
        <a:lstStyle/>
        <a:p>
          <a:endParaRPr lang="en-US"/>
        </a:p>
      </dgm:t>
    </dgm:pt>
    <dgm:pt modelId="{775F943C-4180-49E2-A11C-D2EE3FC9BBED}" type="sibTrans" cxnId="{3EE3B9AF-1214-4CD7-8D31-B6881BA1CF7D}">
      <dgm:prSet/>
      <dgm:spPr/>
      <dgm:t>
        <a:bodyPr/>
        <a:lstStyle/>
        <a:p>
          <a:endParaRPr lang="en-US"/>
        </a:p>
      </dgm:t>
    </dgm:pt>
    <dgm:pt modelId="{9574122F-877B-4B34-8B2B-6010030F75E9}" type="pres">
      <dgm:prSet presAssocID="{F616D421-F86A-4EEE-A81C-B24AC1B9E9D4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84F3B6-5B01-41AF-8B77-3D64FA8C13DF}" type="pres">
      <dgm:prSet presAssocID="{F616D421-F86A-4EEE-A81C-B24AC1B9E9D4}" presName="dummyMaxCanvas" presStyleCnt="0"/>
      <dgm:spPr/>
    </dgm:pt>
    <dgm:pt modelId="{EE3C5B08-09BA-40D0-99F1-7923ADB01093}" type="pres">
      <dgm:prSet presAssocID="{F616D421-F86A-4EEE-A81C-B24AC1B9E9D4}" presName="parentComposite" presStyleCnt="0"/>
      <dgm:spPr/>
    </dgm:pt>
    <dgm:pt modelId="{51A698F9-5FFF-4FCD-8BEC-916770AECB5D}" type="pres">
      <dgm:prSet presAssocID="{F616D421-F86A-4EEE-A81C-B24AC1B9E9D4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6DBF810E-BD70-4115-AE16-DD603E90DA1A}" type="pres">
      <dgm:prSet presAssocID="{F616D421-F86A-4EEE-A81C-B24AC1B9E9D4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87F3A461-8377-447E-9DD0-8A0517D4B796}" type="pres">
      <dgm:prSet presAssocID="{F616D421-F86A-4EEE-A81C-B24AC1B9E9D4}" presName="childrenComposite" presStyleCnt="0"/>
      <dgm:spPr/>
    </dgm:pt>
    <dgm:pt modelId="{BF8AF15E-5986-4D2F-9C6B-85694F15DF0A}" type="pres">
      <dgm:prSet presAssocID="{F616D421-F86A-4EEE-A81C-B24AC1B9E9D4}" presName="dummyMaxCanvas_ChildArea" presStyleCnt="0"/>
      <dgm:spPr/>
    </dgm:pt>
    <dgm:pt modelId="{A8966680-486F-43F5-BDED-D65D06C25FAB}" type="pres">
      <dgm:prSet presAssocID="{F616D421-F86A-4EEE-A81C-B24AC1B9E9D4}" presName="fulcrum" presStyleLbl="alignAccFollowNode1" presStyleIdx="2" presStyleCnt="4"/>
      <dgm:spPr/>
    </dgm:pt>
    <dgm:pt modelId="{1D25814A-B7E0-44F2-8BB1-54D668803006}" type="pres">
      <dgm:prSet presAssocID="{F616D421-F86A-4EEE-A81C-B24AC1B9E9D4}" presName="balance_24" presStyleLbl="alignAccFollowNode1" presStyleIdx="3" presStyleCnt="4">
        <dgm:presLayoutVars>
          <dgm:bulletEnabled val="1"/>
        </dgm:presLayoutVars>
      </dgm:prSet>
      <dgm:spPr/>
    </dgm:pt>
    <dgm:pt modelId="{F052054C-8C0F-4E45-85FC-230602E45509}" type="pres">
      <dgm:prSet presAssocID="{F616D421-F86A-4EEE-A81C-B24AC1B9E9D4}" presName="right_24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3DB06C-BF85-4431-A114-0061E6C8369D}" type="pres">
      <dgm:prSet presAssocID="{F616D421-F86A-4EEE-A81C-B24AC1B9E9D4}" presName="right_24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5C19C-8C73-4101-B01B-B99FB4F6D908}" type="pres">
      <dgm:prSet presAssocID="{F616D421-F86A-4EEE-A81C-B24AC1B9E9D4}" presName="right_24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4FF07-3FB9-44E0-AD03-826C719622A9}" type="pres">
      <dgm:prSet presAssocID="{F616D421-F86A-4EEE-A81C-B24AC1B9E9D4}" presName="right_24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51AB12-B39D-4603-8446-A14D5A1989DA}" type="pres">
      <dgm:prSet presAssocID="{F616D421-F86A-4EEE-A81C-B24AC1B9E9D4}" presName="left_24_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C5BA65-ECE3-4CE9-884C-696FC7105CD5}" type="pres">
      <dgm:prSet presAssocID="{F616D421-F86A-4EEE-A81C-B24AC1B9E9D4}" presName="left_24_2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75EAC-1793-436B-849B-B7E0881CC116}" srcId="{166E7132-E497-4422-BC73-9F895BD95D76}" destId="{4CE6DA60-00D4-4748-A3AA-BD58E24AC26A}" srcOrd="1" destOrd="0" parTransId="{40D2BF42-95E9-4C3F-A051-0F7E1AF011DE}" sibTransId="{372C07CD-E951-4437-AC8D-88B6C8D7068C}"/>
    <dgm:cxn modelId="{3EE3B9AF-1214-4CD7-8D31-B6881BA1CF7D}" srcId="{09632975-E6AB-454A-A2EB-DC661CF6E847}" destId="{9843143F-3828-4C5A-98AE-9572F93BF466}" srcOrd="0" destOrd="0" parTransId="{F69B128E-F365-4E31-B6BC-FE68370D7039}" sibTransId="{775F943C-4180-49E2-A11C-D2EE3FC9BBED}"/>
    <dgm:cxn modelId="{27141366-8FFB-4302-B7B9-569AC482DB2E}" type="presOf" srcId="{F616D421-F86A-4EEE-A81C-B24AC1B9E9D4}" destId="{9574122F-877B-4B34-8B2B-6010030F75E9}" srcOrd="0" destOrd="0" presId="urn:microsoft.com/office/officeart/2005/8/layout/balance1"/>
    <dgm:cxn modelId="{23603FC6-9A76-4044-9137-EBAA8EBFAD2C}" srcId="{09632975-E6AB-454A-A2EB-DC661CF6E847}" destId="{8E72ADF5-AA9A-467C-BE54-C9AEE222AAAF}" srcOrd="1" destOrd="0" parTransId="{0E671197-D436-4666-B016-3E925F87C153}" sibTransId="{AC49FEBF-82BB-4C27-88F9-A021446EA494}"/>
    <dgm:cxn modelId="{6BCF2DD0-0805-450B-86CC-E25B8072432F}" type="presOf" srcId="{166E7132-E497-4422-BC73-9F895BD95D76}" destId="{51A698F9-5FFF-4FCD-8BEC-916770AECB5D}" srcOrd="0" destOrd="0" presId="urn:microsoft.com/office/officeart/2005/8/layout/balance1"/>
    <dgm:cxn modelId="{130FCFFD-83A6-4B09-AA11-1D2105B9E73B}" type="presOf" srcId="{E8C76F2C-D950-4DF4-9565-1107728E13C1}" destId="{D485C19C-8C73-4101-B01B-B99FB4F6D908}" srcOrd="0" destOrd="0" presId="urn:microsoft.com/office/officeart/2005/8/layout/balance1"/>
    <dgm:cxn modelId="{E05CA47B-E7BA-46C8-B2ED-ACE51BAB4B04}" srcId="{F616D421-F86A-4EEE-A81C-B24AC1B9E9D4}" destId="{09632975-E6AB-454A-A2EB-DC661CF6E847}" srcOrd="1" destOrd="0" parTransId="{A5E7343B-98D3-44FB-AD95-583B6BB0623E}" sibTransId="{EF837B9F-EBDC-4390-A94B-FE616014C0A2}"/>
    <dgm:cxn modelId="{8A14F005-4671-4FAB-B728-C97D72BD62D0}" srcId="{09632975-E6AB-454A-A2EB-DC661CF6E847}" destId="{E8C76F2C-D950-4DF4-9565-1107728E13C1}" srcOrd="2" destOrd="0" parTransId="{8FDD570D-529B-471F-A2F4-11B2B462B02A}" sibTransId="{20771FF3-DB5B-4953-953D-61F2E759052E}"/>
    <dgm:cxn modelId="{62A16D73-28C7-44E0-A847-559C03469E70}" type="presOf" srcId="{FBA2D866-0D12-43D9-B18B-093A8AE98BFF}" destId="{5051AB12-B39D-4603-8446-A14D5A1989DA}" srcOrd="0" destOrd="0" presId="urn:microsoft.com/office/officeart/2005/8/layout/balance1"/>
    <dgm:cxn modelId="{A2442DBC-9598-4B46-B813-76B798B8C932}" srcId="{09632975-E6AB-454A-A2EB-DC661CF6E847}" destId="{DDCCF6C2-57A8-47F7-B654-92E331BA85D8}" srcOrd="3" destOrd="0" parTransId="{899D27AC-BC40-418A-89FF-A1C760270098}" sibTransId="{A3F3ACDD-58E4-4297-9402-478053488EAF}"/>
    <dgm:cxn modelId="{F126F5DF-8110-40DF-BDA7-973BA9C325BB}" type="presOf" srcId="{DDCCF6C2-57A8-47F7-B654-92E331BA85D8}" destId="{66F4FF07-3FB9-44E0-AD03-826C719622A9}" srcOrd="0" destOrd="0" presId="urn:microsoft.com/office/officeart/2005/8/layout/balance1"/>
    <dgm:cxn modelId="{91194D4F-1134-4471-9D35-8BFE6CEF5F4B}" type="presOf" srcId="{4CE6DA60-00D4-4748-A3AA-BD58E24AC26A}" destId="{50C5BA65-ECE3-4CE9-884C-696FC7105CD5}" srcOrd="0" destOrd="0" presId="urn:microsoft.com/office/officeart/2005/8/layout/balance1"/>
    <dgm:cxn modelId="{473CDABD-757A-4107-9EED-866957A0BD8F}" type="presOf" srcId="{8E72ADF5-AA9A-467C-BE54-C9AEE222AAAF}" destId="{D33DB06C-BF85-4431-A114-0061E6C8369D}" srcOrd="0" destOrd="0" presId="urn:microsoft.com/office/officeart/2005/8/layout/balance1"/>
    <dgm:cxn modelId="{E6314738-3B92-4C45-A248-B13614C3C967}" type="presOf" srcId="{9843143F-3828-4C5A-98AE-9572F93BF466}" destId="{F052054C-8C0F-4E45-85FC-230602E45509}" srcOrd="0" destOrd="0" presId="urn:microsoft.com/office/officeart/2005/8/layout/balance1"/>
    <dgm:cxn modelId="{9F0C5D44-5EF1-42F3-B6E4-584B307ED475}" type="presOf" srcId="{09632975-E6AB-454A-A2EB-DC661CF6E847}" destId="{6DBF810E-BD70-4115-AE16-DD603E90DA1A}" srcOrd="0" destOrd="0" presId="urn:microsoft.com/office/officeart/2005/8/layout/balance1"/>
    <dgm:cxn modelId="{6699171C-F36C-4CAE-89AB-5703098FFC28}" srcId="{166E7132-E497-4422-BC73-9F895BD95D76}" destId="{FBA2D866-0D12-43D9-B18B-093A8AE98BFF}" srcOrd="0" destOrd="0" parTransId="{F1056CA6-1D9D-41B3-B4ED-D874B5574DEE}" sibTransId="{965D7DCD-8867-4453-AC10-144DA94ABE73}"/>
    <dgm:cxn modelId="{F1CE3225-D9EA-4354-9361-6A0DECF24401}" srcId="{F616D421-F86A-4EEE-A81C-B24AC1B9E9D4}" destId="{166E7132-E497-4422-BC73-9F895BD95D76}" srcOrd="0" destOrd="0" parTransId="{BA743464-0050-4065-BC84-28DA1F529AE7}" sibTransId="{E48BDCD3-996A-4DAB-BB39-DFFF2A5F5DB6}"/>
    <dgm:cxn modelId="{9D16B33B-DC88-43D7-A877-2BA2F6E603BA}" type="presParOf" srcId="{9574122F-877B-4B34-8B2B-6010030F75E9}" destId="{8884F3B6-5B01-41AF-8B77-3D64FA8C13DF}" srcOrd="0" destOrd="0" presId="urn:microsoft.com/office/officeart/2005/8/layout/balance1"/>
    <dgm:cxn modelId="{79808BD0-C539-4065-A68C-9C5649919458}" type="presParOf" srcId="{9574122F-877B-4B34-8B2B-6010030F75E9}" destId="{EE3C5B08-09BA-40D0-99F1-7923ADB01093}" srcOrd="1" destOrd="0" presId="urn:microsoft.com/office/officeart/2005/8/layout/balance1"/>
    <dgm:cxn modelId="{363A12BD-50D7-4F16-96CD-5F13932D8DCB}" type="presParOf" srcId="{EE3C5B08-09BA-40D0-99F1-7923ADB01093}" destId="{51A698F9-5FFF-4FCD-8BEC-916770AECB5D}" srcOrd="0" destOrd="0" presId="urn:microsoft.com/office/officeart/2005/8/layout/balance1"/>
    <dgm:cxn modelId="{078D523F-49F8-4696-9C2F-1CDBDF8ECEDD}" type="presParOf" srcId="{EE3C5B08-09BA-40D0-99F1-7923ADB01093}" destId="{6DBF810E-BD70-4115-AE16-DD603E90DA1A}" srcOrd="1" destOrd="0" presId="urn:microsoft.com/office/officeart/2005/8/layout/balance1"/>
    <dgm:cxn modelId="{571E086A-9D75-420E-869F-668545A25C0E}" type="presParOf" srcId="{9574122F-877B-4B34-8B2B-6010030F75E9}" destId="{87F3A461-8377-447E-9DD0-8A0517D4B796}" srcOrd="2" destOrd="0" presId="urn:microsoft.com/office/officeart/2005/8/layout/balance1"/>
    <dgm:cxn modelId="{EBC95D07-0E00-4120-82E1-1F4FE413DA80}" type="presParOf" srcId="{87F3A461-8377-447E-9DD0-8A0517D4B796}" destId="{BF8AF15E-5986-4D2F-9C6B-85694F15DF0A}" srcOrd="0" destOrd="0" presId="urn:microsoft.com/office/officeart/2005/8/layout/balance1"/>
    <dgm:cxn modelId="{4CE80F79-700A-4E73-9B13-DEB957146BA3}" type="presParOf" srcId="{87F3A461-8377-447E-9DD0-8A0517D4B796}" destId="{A8966680-486F-43F5-BDED-D65D06C25FAB}" srcOrd="1" destOrd="0" presId="urn:microsoft.com/office/officeart/2005/8/layout/balance1"/>
    <dgm:cxn modelId="{A1391A06-AB38-4690-92A8-F77C267329E7}" type="presParOf" srcId="{87F3A461-8377-447E-9DD0-8A0517D4B796}" destId="{1D25814A-B7E0-44F2-8BB1-54D668803006}" srcOrd="2" destOrd="0" presId="urn:microsoft.com/office/officeart/2005/8/layout/balance1"/>
    <dgm:cxn modelId="{A6367322-26CD-47A8-8E4D-2F809BFE3CB3}" type="presParOf" srcId="{87F3A461-8377-447E-9DD0-8A0517D4B796}" destId="{F052054C-8C0F-4E45-85FC-230602E45509}" srcOrd="3" destOrd="0" presId="urn:microsoft.com/office/officeart/2005/8/layout/balance1"/>
    <dgm:cxn modelId="{94E67803-4A5F-4DA9-8E18-644CDF3BD5E0}" type="presParOf" srcId="{87F3A461-8377-447E-9DD0-8A0517D4B796}" destId="{D33DB06C-BF85-4431-A114-0061E6C8369D}" srcOrd="4" destOrd="0" presId="urn:microsoft.com/office/officeart/2005/8/layout/balance1"/>
    <dgm:cxn modelId="{52F1050E-D661-4B15-9D99-D0773A098E4A}" type="presParOf" srcId="{87F3A461-8377-447E-9DD0-8A0517D4B796}" destId="{D485C19C-8C73-4101-B01B-B99FB4F6D908}" srcOrd="5" destOrd="0" presId="urn:microsoft.com/office/officeart/2005/8/layout/balance1"/>
    <dgm:cxn modelId="{6FF8B9CF-FB3F-4B7C-A00F-E1B3D3D9D18F}" type="presParOf" srcId="{87F3A461-8377-447E-9DD0-8A0517D4B796}" destId="{66F4FF07-3FB9-44E0-AD03-826C719622A9}" srcOrd="6" destOrd="0" presId="urn:microsoft.com/office/officeart/2005/8/layout/balance1"/>
    <dgm:cxn modelId="{988FC90F-8397-469E-970D-32983230885B}" type="presParOf" srcId="{87F3A461-8377-447E-9DD0-8A0517D4B796}" destId="{5051AB12-B39D-4603-8446-A14D5A1989DA}" srcOrd="7" destOrd="0" presId="urn:microsoft.com/office/officeart/2005/8/layout/balance1"/>
    <dgm:cxn modelId="{F0DD84FE-F9FC-4D8E-A8A7-EB917DA1F23F}" type="presParOf" srcId="{87F3A461-8377-447E-9DD0-8A0517D4B796}" destId="{50C5BA65-ECE3-4CE9-884C-696FC7105CD5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698F9-5FFF-4FCD-8BEC-916770AECB5D}">
      <dsp:nvSpPr>
        <dsp:cNvPr id="0" name=""/>
        <dsp:cNvSpPr/>
      </dsp:nvSpPr>
      <dsp:spPr>
        <a:xfrm>
          <a:off x="2098547" y="0"/>
          <a:ext cx="1618488" cy="89916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Giảm</a:t>
          </a:r>
          <a:r>
            <a:rPr lang="en-US" sz="2400" kern="1200" dirty="0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2400" kern="1200" dirty="0" err="1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Giá</a:t>
          </a:r>
          <a:r>
            <a:rPr lang="en-US" sz="2400" kern="1200" dirty="0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2400" kern="1200" dirty="0" err="1" smtClean="0">
              <a:solidFill>
                <a:srgbClr val="FF620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thành</a:t>
          </a:r>
          <a:endParaRPr lang="en-US" sz="2400" kern="1200" dirty="0">
            <a:solidFill>
              <a:srgbClr val="FF620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124882" y="26335"/>
        <a:ext cx="1565818" cy="846490"/>
      </dsp:txXfrm>
    </dsp:sp>
    <dsp:sp modelId="{6DBF810E-BD70-4115-AE16-DD603E90DA1A}">
      <dsp:nvSpPr>
        <dsp:cNvPr id="0" name=""/>
        <dsp:cNvSpPr/>
      </dsp:nvSpPr>
      <dsp:spPr>
        <a:xfrm>
          <a:off x="4436364" y="0"/>
          <a:ext cx="1618488" cy="89916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Chất</a:t>
          </a:r>
          <a:r>
            <a:rPr lang="en-US" sz="2400" kern="1200" dirty="0" smtClean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2400" kern="1200" dirty="0" err="1" smtClean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lượng</a:t>
          </a:r>
          <a:endParaRPr lang="en-US" sz="2400" kern="1200" dirty="0">
            <a:solidFill>
              <a:srgbClr val="FF0000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462699" y="26335"/>
        <a:ext cx="1565818" cy="846490"/>
      </dsp:txXfrm>
    </dsp:sp>
    <dsp:sp modelId="{A8966680-486F-43F5-BDED-D65D06C25FAB}">
      <dsp:nvSpPr>
        <dsp:cNvPr id="0" name=""/>
        <dsp:cNvSpPr/>
      </dsp:nvSpPr>
      <dsp:spPr>
        <a:xfrm>
          <a:off x="3739515" y="3821430"/>
          <a:ext cx="674370" cy="67437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5814A-B7E0-44F2-8BB1-54D668803006}">
      <dsp:nvSpPr>
        <dsp:cNvPr id="0" name=""/>
        <dsp:cNvSpPr/>
      </dsp:nvSpPr>
      <dsp:spPr>
        <a:xfrm rot="240000">
          <a:off x="2052972" y="3532454"/>
          <a:ext cx="4047455" cy="2830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2054C-8C0F-4E45-85FC-230602E45509}">
      <dsp:nvSpPr>
        <dsp:cNvPr id="0" name=""/>
        <dsp:cNvSpPr/>
      </dsp:nvSpPr>
      <dsp:spPr>
        <a:xfrm rot="240000">
          <a:off x="4487472" y="3022573"/>
          <a:ext cx="1606186" cy="554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Dễ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dàng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bảo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trì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và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bảo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hành</a:t>
          </a:r>
          <a:endParaRPr lang="en-US" sz="13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514550" y="3049651"/>
        <a:ext cx="1552030" cy="500531"/>
      </dsp:txXfrm>
    </dsp:sp>
    <dsp:sp modelId="{D33DB06C-BF85-4431-A114-0061E6C8369D}">
      <dsp:nvSpPr>
        <dsp:cNvPr id="0" name=""/>
        <dsp:cNvSpPr/>
      </dsp:nvSpPr>
      <dsp:spPr>
        <a:xfrm rot="240000">
          <a:off x="4532430" y="2429127"/>
          <a:ext cx="1606186" cy="554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Mở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rộng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và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tương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thích</a:t>
          </a:r>
          <a:endParaRPr lang="en-US" sz="13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559508" y="2456205"/>
        <a:ext cx="1552030" cy="500531"/>
      </dsp:txXfrm>
    </dsp:sp>
    <dsp:sp modelId="{D485C19C-8C73-4101-B01B-B99FB4F6D908}">
      <dsp:nvSpPr>
        <dsp:cNvPr id="0" name=""/>
        <dsp:cNvSpPr/>
      </dsp:nvSpPr>
      <dsp:spPr>
        <a:xfrm rot="240000">
          <a:off x="4577388" y="1835682"/>
          <a:ext cx="1606186" cy="554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QCVN31:2014</a:t>
          </a:r>
          <a:endParaRPr lang="en-US" sz="13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604466" y="1862760"/>
        <a:ext cx="1552030" cy="500531"/>
      </dsp:txXfrm>
    </dsp:sp>
    <dsp:sp modelId="{66F4FF07-3FB9-44E0-AD03-826C719622A9}">
      <dsp:nvSpPr>
        <dsp:cNvPr id="0" name=""/>
        <dsp:cNvSpPr/>
      </dsp:nvSpPr>
      <dsp:spPr>
        <a:xfrm rot="240000">
          <a:off x="4622346" y="1242236"/>
          <a:ext cx="1606186" cy="554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Kế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thừa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và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cải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tiến</a:t>
          </a:r>
          <a:endParaRPr lang="en-US" sz="13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649424" y="1269314"/>
        <a:ext cx="1552030" cy="500531"/>
      </dsp:txXfrm>
    </dsp:sp>
    <dsp:sp modelId="{5051AB12-B39D-4603-8446-A14D5A1989DA}">
      <dsp:nvSpPr>
        <dsp:cNvPr id="0" name=""/>
        <dsp:cNvSpPr/>
      </dsp:nvSpPr>
      <dsp:spPr>
        <a:xfrm rot="240000">
          <a:off x="2149656" y="2860724"/>
          <a:ext cx="1606186" cy="554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Tối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ưu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về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thiết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kế</a:t>
          </a:r>
          <a:endParaRPr lang="en-US" sz="13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176734" y="2887802"/>
        <a:ext cx="1552030" cy="500531"/>
      </dsp:txXfrm>
    </dsp:sp>
    <dsp:sp modelId="{50C5BA65-ECE3-4CE9-884C-696FC7105CD5}">
      <dsp:nvSpPr>
        <dsp:cNvPr id="0" name=""/>
        <dsp:cNvSpPr/>
      </dsp:nvSpPr>
      <dsp:spPr>
        <a:xfrm rot="240000">
          <a:off x="2194614" y="2267278"/>
          <a:ext cx="1606186" cy="554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Tối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ưu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về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sản</a:t>
          </a:r>
          <a:r>
            <a:rPr lang="en-US" sz="13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3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xuất</a:t>
          </a:r>
          <a:endParaRPr lang="en-US" sz="13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221692" y="2294356"/>
        <a:ext cx="1552030" cy="500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DC1805-D5C6-40FE-B896-A41A5A16DA37}" type="datetimeFigureOut">
              <a:rPr lang="en-US" smtClean="0"/>
              <a:t>06/05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8A5616C-00E4-47B9-9DEF-6A10C453B21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3733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 BỊ GIÁM SÁT HÀNH TRÌNH TG102SE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 smtClean="0"/>
          </a:p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			</a:t>
            </a:r>
            <a:r>
              <a:rPr lang="en-US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Thực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hiện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Phòng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kỹ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thuật</a:t>
            </a: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sz="12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Hà </a:t>
            </a:r>
            <a:r>
              <a:rPr lang="en-US" sz="1200" i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nội</a:t>
            </a:r>
            <a:r>
              <a:rPr lang="en-US" sz="12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18/01/16</a:t>
            </a:r>
            <a:endParaRPr lang="en-US" sz="1200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239000" cy="990600"/>
          </a:xfrm>
        </p:spPr>
        <p:txBody>
          <a:bodyPr>
            <a:normAutofit/>
          </a:bodyPr>
          <a:lstStyle/>
          <a:p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 descr="Description: logo-vnetgp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41550"/>
            <a:ext cx="3276600" cy="56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:\workspace\VnET-Tracker\Docs\BoTaiLieuTG102SE\hinhanh\anh tg102s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4267200"/>
            <a:ext cx="239075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:\workspace\VnET-Tracker\Docs\BoTaiLieuTG102SE\hinhanh\img\$_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" y="1905000"/>
            <a:ext cx="1120346" cy="4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8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37935717"/>
              </p:ext>
            </p:extLst>
          </p:nvPr>
        </p:nvGraphicFramePr>
        <p:xfrm>
          <a:off x="612775" y="1600200"/>
          <a:ext cx="8153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400"/>
              </a:tblGrid>
              <a:tr h="49530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 </a:t>
                      </a:r>
                      <a:r>
                        <a:rPr lang="en-US" sz="24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Phần</a:t>
                      </a:r>
                      <a:r>
                        <a:rPr lang="en-US" sz="24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cứng</a:t>
                      </a:r>
                      <a:endParaRPr lang="en-US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1752600"/>
            <a:ext cx="5778500" cy="478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9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859825"/>
              </p:ext>
            </p:extLst>
          </p:nvPr>
        </p:nvGraphicFramePr>
        <p:xfrm>
          <a:off x="612775" y="1600200"/>
          <a:ext cx="8153400" cy="4800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625"/>
                <a:gridCol w="5184775"/>
              </a:tblGrid>
              <a:tr h="526093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 </a:t>
                      </a:r>
                      <a:r>
                        <a:rPr lang="en-US" sz="20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Phần</a:t>
                      </a:r>
                      <a:r>
                        <a:rPr lang="en-US" sz="20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cứng</a:t>
                      </a:r>
                      <a:endParaRPr lang="en-US" sz="2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45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4" y="3121828"/>
            <a:ext cx="2875721" cy="23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38320"/>
            <a:ext cx="3352800" cy="251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4076742"/>
            <a:ext cx="2971800" cy="222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644640" y="5562600"/>
            <a:ext cx="0" cy="516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44640" y="6079435"/>
            <a:ext cx="6705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86400" y="5562600"/>
            <a:ext cx="0" cy="516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86400" y="6079435"/>
            <a:ext cx="990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97880" y="4936435"/>
            <a:ext cx="0" cy="4737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191001" y="4936435"/>
            <a:ext cx="17068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62427" y="4567103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Mở</a:t>
            </a:r>
            <a:r>
              <a:rPr lang="en-US" sz="16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rộng</a:t>
            </a:r>
            <a:endParaRPr lang="en-US" sz="16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29252" y="5771658"/>
            <a:ext cx="114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RFID reader</a:t>
            </a:r>
            <a:endParaRPr lang="en-US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18086" y="5771658"/>
            <a:ext cx="675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Cơ</a:t>
            </a:r>
            <a:r>
              <a:rPr lang="en-US" sz="14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bản</a:t>
            </a:r>
            <a:endParaRPr lang="en-US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54997498"/>
              </p:ext>
            </p:extLst>
          </p:nvPr>
        </p:nvGraphicFramePr>
        <p:xfrm>
          <a:off x="612775" y="1600200"/>
          <a:ext cx="8153400" cy="4800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625"/>
                <a:gridCol w="5184775"/>
              </a:tblGrid>
              <a:tr h="526093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 </a:t>
                      </a:r>
                      <a:r>
                        <a:rPr lang="en-US" sz="20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Phần</a:t>
                      </a:r>
                      <a:r>
                        <a:rPr lang="en-US" sz="20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cứng</a:t>
                      </a:r>
                      <a:endParaRPr lang="en-US" sz="2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45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21" y="2209800"/>
            <a:ext cx="1771515" cy="146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9110"/>
            <a:ext cx="1818535" cy="136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43" y="5111431"/>
            <a:ext cx="1533157" cy="114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81200"/>
            <a:ext cx="4992042" cy="365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90800"/>
            <a:ext cx="1600200" cy="1433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07" y="3841309"/>
            <a:ext cx="1184529" cy="118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 descr="F:\workspace\VnET-Tracker\Docs\BoTaiLieuTG102SE\hinhanh\me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88767"/>
            <a:ext cx="1620006" cy="15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F:\workspace\VnET-Tracker\Docs\BoTaiLieuTG102SE\hinhanh\MCU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58396"/>
            <a:ext cx="1419226" cy="134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5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022E-16 4.44444E-6 L -0.07917 4.44444E-6 C -0.11476 4.44444E-6 -0.15833 0.0581 -0.15833 0.10555 L -0.15833 0.21111 " pathEditMode="relative" rAng="0" ptsTypes="FfFF">
                                      <p:cBhvr>
                                        <p:cTn id="13" dur="20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4.07407E-6 L 0.04792 4.07407E-6 C 0.0691 4.07407E-6 0.09584 0.09051 0.09584 0.16435 L 0.09584 0.32893 " pathEditMode="relative" rAng="0" ptsTypes="FfFF">
                                      <p:cBhvr>
                                        <p:cTn id="23" dur="2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5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556E-7 0.00903 L -0.03524 0.00903 C -0.05122 0.00903 -0.07049 0.06018 -0.07049 0.10208 L -0.07049 0.19583 " pathEditMode="relative" rAng="0" ptsTypes="FfFF">
                                      <p:cBhvr>
                                        <p:cTn id="34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" y="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43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2.22222E-6 L 0.0974 2.22222E-6 C 0.14097 2.22222E-6 0.19479 -0.00926 0.19479 -0.01667 L 0.19479 -0.03334 " pathEditMode="relative" rAng="0" ptsTypes="FfFF">
                                      <p:cBhvr>
                                        <p:cTn id="45" dur="2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2608553"/>
              </p:ext>
            </p:extLst>
          </p:nvPr>
        </p:nvGraphicFramePr>
        <p:xfrm>
          <a:off x="612775" y="1600200"/>
          <a:ext cx="8153400" cy="4800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625"/>
                <a:gridCol w="5184775"/>
              </a:tblGrid>
              <a:tr h="526093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 </a:t>
                      </a:r>
                      <a:r>
                        <a:rPr lang="en-US" sz="20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Phần</a:t>
                      </a:r>
                      <a:r>
                        <a:rPr lang="en-US" sz="20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cứng</a:t>
                      </a:r>
                      <a:endParaRPr lang="en-US" sz="2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Thông</a:t>
                      </a:r>
                      <a:r>
                        <a:rPr lang="en-US" sz="24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số</a:t>
                      </a:r>
                      <a:r>
                        <a:rPr lang="en-US" sz="24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kỹ</a:t>
                      </a:r>
                      <a:r>
                        <a:rPr lang="en-US" sz="24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thuật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1000" b="0" baseline="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MCU: 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ARM Cotex-M4 72Mhz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</a:t>
                      </a:r>
                      <a:r>
                        <a:rPr lang="en-US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Bộ</a:t>
                      </a:r>
                      <a:r>
                        <a:rPr lang="en-US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nhớ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 256Mbit Flash (</a:t>
                      </a:r>
                      <a:r>
                        <a:rPr lang="en-US" b="0" i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32MByte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</a:p>
                    <a:p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GSM: </a:t>
                      </a:r>
                      <a:r>
                        <a:rPr kumimoji="0" lang="en-US" b="0" i="0" kern="1200" dirty="0" smtClean="0">
                          <a:solidFill>
                            <a:schemeClr val="lt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Quad-band 850/900/1800/1900MHz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Định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vị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 </a:t>
                      </a:r>
                      <a:endParaRPr lang="en-US" b="0" baseline="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12001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Mediatek</a:t>
                      </a:r>
                      <a:r>
                        <a:rPr kumimoji="0" lang="en-US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MTK3339</a:t>
                      </a:r>
                    </a:p>
                    <a:p>
                      <a:pPr marL="12001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22 tracking/66 acquisition channel GPS receiver</a:t>
                      </a:r>
                    </a:p>
                    <a:p>
                      <a:pPr marL="12001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Rate update: 10Hz</a:t>
                      </a:r>
                    </a:p>
                    <a:p>
                      <a:pPr marL="1200150" indent="-285750">
                        <a:buFontTx/>
                        <a:buChar char="-"/>
                      </a:pP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nhạy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cao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(-165dBm)</a:t>
                      </a:r>
                    </a:p>
                    <a:p>
                      <a:pPr marL="1200150" indent="-285750">
                        <a:buFontTx/>
                        <a:buChar char="-"/>
                      </a:pP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17mA (acquisition) 16mA (tracking)</a:t>
                      </a:r>
                    </a:p>
                    <a:p>
                      <a:pPr marL="1200150" indent="-285750">
                        <a:buFontTx/>
                        <a:buChar char="-"/>
                      </a:pP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Sai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số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 2.5m; 0.1m/s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led </a:t>
                      </a: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chỉ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thị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trạng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thái</a:t>
                      </a:r>
                      <a:endParaRPr lang="en-US" b="0" baseline="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I/O: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Analog, </a:t>
                      </a:r>
                      <a:r>
                        <a:rPr lang="en-US" b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xung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Digital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</a:t>
                      </a:r>
                      <a:r>
                        <a:rPr lang="en-US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Nguồn</a:t>
                      </a:r>
                      <a:r>
                        <a:rPr lang="en-US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</a:t>
                      </a:r>
                      <a:r>
                        <a:rPr lang="en-US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8.5-36Vdc, @ 260mA</a:t>
                      </a:r>
                    </a:p>
                  </a:txBody>
                  <a:tcPr/>
                </a:tc>
              </a:tr>
              <a:tr h="42745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21" y="2209800"/>
            <a:ext cx="1101551" cy="91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3134636"/>
            <a:ext cx="1130789" cy="848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44" y="4267200"/>
            <a:ext cx="953337" cy="714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06" y="5257800"/>
            <a:ext cx="1349394" cy="101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33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Chức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năng</a:t>
            </a:r>
            <a:endParaRPr lang="en-US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61887"/>
            <a:ext cx="906461" cy="75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60627"/>
            <a:ext cx="895527" cy="75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993" y="5260626"/>
            <a:ext cx="892773" cy="75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12" y="5260626"/>
            <a:ext cx="878138" cy="75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5260626"/>
            <a:ext cx="895421" cy="75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53" y="5259346"/>
            <a:ext cx="886747" cy="75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261887"/>
            <a:ext cx="909495" cy="75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259725"/>
            <a:ext cx="914400" cy="75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993" y="4425630"/>
            <a:ext cx="880322" cy="75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41" y="4423687"/>
            <a:ext cx="891662" cy="75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5" y="4423687"/>
            <a:ext cx="891721" cy="75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291" y="4425630"/>
            <a:ext cx="887909" cy="75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8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-0.18912 C -2.5E-6 -0.27361 0.08507 -0.37754 0.15452 -0.37754 L 0.30938 -0.37754 " pathEditMode="relative" rAng="0" ptsTypes="FfFF">
                                      <p:cBhvr>
                                        <p:cTn id="6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-18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5E-6 -0.18912 C 5E-6 -0.27361 0.08507 -0.37755 0.15452 -0.37755 L 0.30938 -0.37755 " pathEditMode="relative" rAng="0" ptsTypes="FfFF">
                                      <p:cBhvr>
                                        <p:cTn id="8" dur="1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4.16667E-6 -0.18889 C 4.16667E-6 -0.27338 0.02638 -0.37755 0.04774 -0.37755 L 0.096 -0.37755 " pathEditMode="relative" rAng="0" ptsTypes="FfFF">
                                      <p:cBhvr>
                                        <p:cTn id="12" dur="1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188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-3.05556E-6 -0.18889 C -3.05556E-6 -0.27338 0.02639 -0.37755 0.04775 -0.37755 L 0.09601 -0.37755 " pathEditMode="relative" rAng="0" ptsTypes="FfFF">
                                      <p:cBhvr>
                                        <p:cTn id="14" dur="1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0.18889 C 3.33333E-6 -0.27338 -0.03299 -0.37755 -0.05938 -0.37755 L -0.11875 -0.37755 " pathEditMode="relative" rAng="0" ptsTypes="FfFF">
                                      <p:cBhvr>
                                        <p:cTn id="18" dur="1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-18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4.44444E-6 -0.18889 C 4.44444E-6 -0.27338 -0.03299 -0.37755 -0.05938 -0.37755 L -0.11875 -0.37755 " pathEditMode="relative" rAng="0" ptsTypes="FfFF">
                                      <p:cBhvr>
                                        <p:cTn id="20" dur="1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-2.77778E-6 -0.18912 C -2.77778E-6 -0.27385 -0.07812 -0.37801 -0.14149 -0.37801 L -0.28298 -0.37801 " pathEditMode="relative" rAng="0" ptsTypes="FfFF">
                                      <p:cBhvr>
                                        <p:cTn id="2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9" y="-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3.33333E-6 -0.18865 C -3.33333E-6 -0.27338 -0.10798 -0.37731 -0.19583 -0.37731 L -0.39166 -0.37731 " pathEditMode="relative" rAng="0" ptsTypes="FfFF">
                                      <p:cBhvr>
                                        <p:cTn id="2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-1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L -1.38889E-6 -0.12801 C -1.38889E-6 -0.18542 0.03993 -0.25602 0.0724 -0.25602 L 0.14497 -0.25602 " pathEditMode="relative" rAng="0" ptsTypes="FfFF">
                                      <p:cBhvr>
                                        <p:cTn id="3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4.16667E-6 -0.12801 C 4.16667E-6 -0.18542 0.01041 -0.25579 0.01892 -0.25579 L 0.03802 -0.25579 " pathEditMode="relative" rAng="0" ptsTypes="FfFF">
                                      <p:cBhvr>
                                        <p:cTn id="3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 L -2.77778E-7 -0.12778 C -2.77778E-7 -0.18519 -0.0191 -0.25556 -0.03455 -0.25556 L -0.06892 -0.25556 " pathEditMode="relative" rAng="0" ptsTypes="FfFF">
                                      <p:cBhvr>
                                        <p:cTn id="4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5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96296E-6 L 4.44444E-6 -0.12801 C 4.44444E-6 -0.18541 -0.04879 -0.25602 -0.0882 -0.25602 L -0.17639 -0.25602 " pathEditMode="relative" rAng="0" ptsTypes="FfFF">
                                      <p:cBhvr>
                                        <p:cTn id="4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truy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cập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b="1" i="1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gps.vnetgps.com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để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đăng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nhập</a:t>
            </a: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hệ</a:t>
            </a: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thống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 descr="C:\Users\Chu Ba Thong\AppData\Local\Microsoft\Windows\INetCache\Content.Word\Captu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8096250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7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Thông </a:t>
            </a: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tin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khách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hàng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6" descr="Cap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13831"/>
            <a:ext cx="8001000" cy="426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99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thời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gian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thực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33600"/>
            <a:ext cx="8001001" cy="426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9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Xem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lại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lộ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2133600"/>
            <a:ext cx="800741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Báo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cáo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Doanh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Nghiệp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8" y="2133600"/>
            <a:ext cx="800741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z="3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Nội</a:t>
            </a:r>
            <a:r>
              <a:rPr lang="en-US" sz="3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Dung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571500" indent="-571500">
              <a:buAutoNum type="romanUcPeriod"/>
            </a:pPr>
            <a:endParaRPr lang="en-US" sz="2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(TBGSHT)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Sản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phẩm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TBGSHT TG102SE</a:t>
            </a:r>
          </a:p>
          <a:p>
            <a:pPr marL="1211580" lvl="1" indent="-571500">
              <a:buFont typeface="+mj-lt"/>
              <a:buAutoNum type="arabicPeriod"/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cứng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211580" lvl="1" indent="-571500">
              <a:buFont typeface="+mj-lt"/>
              <a:buAutoNum type="arabicPeriod"/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Chức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năng</a:t>
            </a:r>
            <a:endParaRPr lang="en-US" sz="2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211580" lvl="1" indent="-571500">
              <a:buFont typeface="+mj-lt"/>
              <a:buAutoNum type="arabicPeriod"/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211580" lvl="1" indent="-571500">
              <a:buFont typeface="+mj-lt"/>
              <a:buAutoNum type="arabicPeriod"/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Lắp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và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settup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211580" lvl="1" indent="-571500">
              <a:buFont typeface="+mj-lt"/>
              <a:buAutoNum type="arabicPeriod"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sánh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3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Thảo</a:t>
            </a:r>
            <a:r>
              <a:rPr lang="en-US" sz="23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3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Luận</a:t>
            </a:r>
            <a:r>
              <a:rPr lang="en-US" sz="23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Chung</a:t>
            </a:r>
            <a:endParaRPr lang="en-US" sz="23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Báo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cáo</a:t>
            </a: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 QCVN31:2014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133600"/>
            <a:ext cx="800741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Báo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cáo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Nhiên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85367" y="2133599"/>
            <a:ext cx="7953833" cy="42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Mở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rộng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18023" y="2133600"/>
            <a:ext cx="800741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US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Truyền</a:t>
            </a: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dữ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TCĐB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19420"/>
            <a:ext cx="6362372" cy="339078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61206"/>
            <a:ext cx="5757077" cy="306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43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4.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Lắp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và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settup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Tx/>
              <a:buChar char="-"/>
            </a:pP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Kiểm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hoạt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động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của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xe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và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hệ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thống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nguồn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trên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xe</a:t>
            </a:r>
            <a:endParaRPr lang="en-US" sz="2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Tx/>
              <a:buChar char="-"/>
            </a:pP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Cấu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hình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cho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IP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: 124.158.005.015, PORT: 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16870</a:t>
            </a:r>
            <a:endParaRPr lang="en-US" sz="2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Tx/>
              <a:buChar char="-"/>
            </a:pP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Gán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hoặc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kiểm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IMEI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trên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hệ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thống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(gps.vnetgps.com)</a:t>
            </a:r>
            <a:endParaRPr lang="en-US" sz="2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Tx/>
              <a:buChar char="-"/>
            </a:pP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Tạo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tài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khoản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sử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dụng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cho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khách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hàng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>
              <a:buFontTx/>
              <a:buChar char="-"/>
            </a:pP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Lắp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cần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đảm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bảo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cấp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đủ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nguồn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cho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lắp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đầy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đủ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tín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hiệu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I/O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cần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theo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yêu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cầu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>
              <a:buFontTx/>
              <a:buChar char="-"/>
            </a:pP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Lắp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đảm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bảo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vị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trí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lắp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chắc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chắn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đẹp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không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ảnh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hưởng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tới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vận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của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xe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24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Chi </a:t>
            </a:r>
            <a:r>
              <a:rPr lang="en-US" sz="2400" i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tiết</a:t>
            </a:r>
            <a:r>
              <a:rPr lang="en-US" sz="24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i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xem</a:t>
            </a:r>
            <a:r>
              <a:rPr lang="en-US" sz="24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400" i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tài</a:t>
            </a:r>
            <a:r>
              <a:rPr lang="en-US" sz="24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i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r>
              <a:rPr lang="en-US" sz="24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i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kỹ</a:t>
            </a:r>
            <a:r>
              <a:rPr lang="en-US" sz="24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i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thuật</a:t>
            </a:r>
            <a:r>
              <a:rPr lang="en-US" sz="24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TG102SE.</a:t>
            </a:r>
          </a:p>
        </p:txBody>
      </p:sp>
    </p:spTree>
    <p:extLst>
      <p:ext uri="{BB962C8B-B14F-4D97-AF65-F5344CB8AC3E}">
        <p14:creationId xmlns:p14="http://schemas.microsoft.com/office/powerpoint/2010/main" val="39830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5. So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sánh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 &amp; TG102</a:t>
            </a:r>
          </a:p>
          <a:p>
            <a:pPr marL="0" indent="0">
              <a:buNone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318797"/>
              </p:ext>
            </p:extLst>
          </p:nvPr>
        </p:nvGraphicFramePr>
        <p:xfrm>
          <a:off x="762000" y="2057400"/>
          <a:ext cx="8077200" cy="4343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1524000"/>
                <a:gridCol w="2971800"/>
                <a:gridCol w="2819400"/>
              </a:tblGrid>
              <a:tr h="379268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TG102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TG102SE</a:t>
                      </a:r>
                      <a:endParaRPr lang="en-US" dirty="0"/>
                    </a:p>
                  </a:txBody>
                  <a:tcPr/>
                </a:tc>
              </a:tr>
              <a:tr h="379268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guồn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Dải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rộng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nhưng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kén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nguồn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Dải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rộng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tương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thích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tốt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Pin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dự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phòng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Không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hỗ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trợ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có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 rowSpan="4"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ctr"/>
                      <a:endParaRPr lang="en-US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ctr"/>
                      <a:endParaRPr lang="en-US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GSM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Module 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Sim900A,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băng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tần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Sim800C, 4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băng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tần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546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Khối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nguồn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cấp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Không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điều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khiển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được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Điều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khiển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được</a:t>
                      </a:r>
                      <a:endParaRPr lang="en-US" u="sng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Khe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sim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Tháo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nắp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hộp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(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bất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tiện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Không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cần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tháo</a:t>
                      </a:r>
                      <a:endParaRPr lang="en-US" u="sng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546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Antena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MMCX + Pigtail</a:t>
                      </a:r>
                    </a:p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(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lỗi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tiềm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ẩn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SMA</a:t>
                      </a:r>
                    </a:p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(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đơn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giản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ổn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định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 rowSpan="3"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GPS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Module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M9129 (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Ngừng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sản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xuất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Sim28M (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sản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phẩm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mới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 vMerge="1">
                  <a:txBody>
                    <a:bodyPr/>
                    <a:lstStyle/>
                    <a:p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Điện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áp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3.3-4.2V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@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36-42 (mA)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2.8-4.3V @16-17 (mA)</a:t>
                      </a:r>
                      <a:endParaRPr lang="en-US" u="sng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 vMerge="1">
                  <a:txBody>
                    <a:bodyPr/>
                    <a:lstStyle/>
                    <a:p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TFF Cold start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&lt;35s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&lt;32s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7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81534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5. So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sánh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 &amp; TG102</a:t>
            </a:r>
          </a:p>
          <a:p>
            <a:pPr marL="0" indent="0">
              <a:buNone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68652"/>
              </p:ext>
            </p:extLst>
          </p:nvPr>
        </p:nvGraphicFramePr>
        <p:xfrm>
          <a:off x="762000" y="2057400"/>
          <a:ext cx="8077200" cy="355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971800"/>
                <a:gridCol w="2819400"/>
              </a:tblGrid>
              <a:tr h="37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TG102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TG102SE</a:t>
                      </a:r>
                      <a:endParaRPr lang="en-US" dirty="0"/>
                    </a:p>
                  </a:txBody>
                  <a:tcPr/>
                </a:tc>
              </a:tr>
              <a:tr h="37926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MCU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ARM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Cotex-M3, 100 pin</a:t>
                      </a:r>
                    </a:p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(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Ngừng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sản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xuất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ARM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Cotex-M4, 64 pin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Bộ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nhớ</a:t>
                      </a:r>
                      <a:endParaRPr lang="en-US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Thẻ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nhớ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&lt;8GB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tương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thích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kém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phát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sinh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lỗi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tiềm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ẩn</a:t>
                      </a:r>
                      <a:endParaRPr lang="en-US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Chip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flash 32MB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tối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ưu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được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hiệu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hệ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thống</a:t>
                      </a:r>
                      <a:r>
                        <a:rPr lang="en-US" u="sng" baseline="0" dirty="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u="sng" dirty="0">
                        <a:solidFill>
                          <a:srgbClr val="C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I/O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Không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quá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khác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biệt</a:t>
                      </a:r>
                      <a:endParaRPr lang="en-US" dirty="0">
                        <a:solidFill>
                          <a:srgbClr val="0070C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Cáp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hiệu</a:t>
                      </a:r>
                      <a:endParaRPr lang="en-US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cáp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chứa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tất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cả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Chia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nhóm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hiệu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Vỏ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khối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lượng</a:t>
                      </a:r>
                      <a:endParaRPr lang="en-US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Khối</a:t>
                      </a:r>
                      <a:r>
                        <a:rPr lang="en-US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lượng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tương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đồng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kích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thước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vỏ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bằng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70C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nhau</a:t>
                      </a:r>
                      <a:endParaRPr lang="en-US" dirty="0">
                        <a:solidFill>
                          <a:srgbClr val="0070C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9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Gia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công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sản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xuất</a:t>
                      </a:r>
                      <a:endParaRPr lang="en-US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phức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tạp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cao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Đơn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giản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(</a:t>
                      </a:r>
                      <a:r>
                        <a:rPr lang="en-US" u="sng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Nhiều</a:t>
                      </a:r>
                      <a:r>
                        <a:rPr lang="en-US" u="sng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cải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tiến)</a:t>
                      </a:r>
                      <a:endParaRPr lang="en-US" u="sng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9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Giá</a:t>
                      </a:r>
                      <a:r>
                        <a:rPr lang="en-US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thành</a:t>
                      </a:r>
                      <a:endParaRPr lang="en-US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Cao</a:t>
                      </a:r>
                      <a:endParaRPr lang="en-US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Đáp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ứng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y/c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thị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trường</a:t>
                      </a:r>
                      <a:endParaRPr lang="en-US" u="sng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61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Thảo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luận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 algn="ctr">
              <a:buNone/>
            </a:pPr>
            <a:endParaRPr lang="en-US" sz="6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 algn="ctr">
              <a:buNone/>
            </a:pPr>
            <a:r>
              <a:rPr lang="en-US" sz="6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Thank you</a:t>
            </a:r>
            <a:endParaRPr lang="en-US" sz="4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91619219"/>
              </p:ext>
            </p:extLst>
          </p:nvPr>
        </p:nvGraphicFramePr>
        <p:xfrm>
          <a:off x="609600" y="1752600"/>
          <a:ext cx="8153400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400"/>
              </a:tblGrid>
              <a:tr h="4800600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20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Khái</a:t>
                      </a:r>
                      <a:r>
                        <a:rPr lang="en-US" sz="20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niệm</a:t>
                      </a:r>
                      <a:r>
                        <a:rPr lang="en-US" sz="20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 </a:t>
                      </a:r>
                    </a:p>
                    <a:p>
                      <a:pPr marL="0" indent="0">
                        <a:buNone/>
                      </a:pPr>
                      <a:endParaRPr lang="en-US" sz="20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Là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có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tính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toán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thu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thập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truyền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phát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lưu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trữ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dữ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liệu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của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một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di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chuyển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mà</a:t>
                      </a:r>
                      <a:r>
                        <a:rPr kumimoji="0" lang="en-US" sz="20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nó</a:t>
                      </a:r>
                      <a:r>
                        <a:rPr kumimoji="0" lang="en-US" sz="20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được</a:t>
                      </a:r>
                      <a:r>
                        <a:rPr kumimoji="0" lang="en-US" sz="20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gắn</a:t>
                      </a:r>
                      <a:r>
                        <a:rPr kumimoji="0" lang="en-US" sz="20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lên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như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thời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gian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tọa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vận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tốc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góc</a:t>
                      </a:r>
                      <a:r>
                        <a:rPr kumimoji="0" lang="en-US" sz="20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hướng</a:t>
                      </a:r>
                      <a:r>
                        <a:rPr lang="en-US" sz="20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6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82010445"/>
              </p:ext>
            </p:extLst>
          </p:nvPr>
        </p:nvGraphicFramePr>
        <p:xfrm>
          <a:off x="609600" y="1752600"/>
          <a:ext cx="8153400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5257800"/>
              </a:tblGrid>
              <a:tr h="4800600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18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Khái</a:t>
                      </a:r>
                      <a:r>
                        <a:rPr lang="en-US" sz="18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8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niệm</a:t>
                      </a:r>
                      <a:r>
                        <a:rPr lang="en-US" sz="18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 </a:t>
                      </a:r>
                    </a:p>
                    <a:p>
                      <a:pPr marL="0" indent="0">
                        <a:buNone/>
                      </a:pPr>
                      <a:endParaRPr kumimoji="0" lang="en-US" sz="18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Là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có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tính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toán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thu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thập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truyền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phát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lưu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trữ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dữ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liệu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của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một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di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chuyển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như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thời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gian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tọa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vận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tốc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góc</a:t>
                      </a:r>
                      <a:r>
                        <a:rPr kumimoji="0" lang="en-US" sz="18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hướng</a:t>
                      </a:r>
                      <a:endParaRPr kumimoji="0" lang="en-US" sz="18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2.    </a:t>
                      </a:r>
                      <a:r>
                        <a:rPr kumimoji="0" lang="en-US" sz="24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Cấu</a:t>
                      </a:r>
                      <a:r>
                        <a:rPr kumimoji="0" lang="en-US" sz="24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4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tạo</a:t>
                      </a:r>
                      <a:r>
                        <a:rPr kumimoji="0" lang="en-US" sz="24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4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24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4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endParaRPr kumimoji="0" lang="en-US" sz="2400" b="1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2" y="2554335"/>
            <a:ext cx="4852988" cy="369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21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98852731"/>
              </p:ext>
            </p:extLst>
          </p:nvPr>
        </p:nvGraphicFramePr>
        <p:xfrm>
          <a:off x="609600" y="1752600"/>
          <a:ext cx="81534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5257800"/>
              </a:tblGrid>
              <a:tr h="2286000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16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Khái</a:t>
                      </a: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6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niệm</a:t>
                      </a: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Là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có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tính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toán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thu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thập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truyền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phát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lưu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trữ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dữ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liệu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của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một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di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chuyển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như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thời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gian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tọa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vận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tốc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góc</a:t>
                      </a:r>
                      <a:r>
                        <a:rPr kumimoji="0" lang="en-US" sz="16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hướng</a:t>
                      </a: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600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>
                        <a:buAutoNum type="arabicPeriod" startAt="3"/>
                      </a:pPr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Công </a:t>
                      </a:r>
                      <a:r>
                        <a:rPr kumimoji="0" lang="en-US" sz="18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Nghệ</a:t>
                      </a:r>
                      <a:endParaRPr kumimoji="0" lang="en-US" sz="1800" b="1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Lự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chọn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tùy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theo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môi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trường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hoạt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động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giám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sát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tương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thích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hệ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thống</a:t>
                      </a:r>
                      <a:endParaRPr kumimoji="0" lang="en-US" sz="18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Công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nghệ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phổ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biến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đang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được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áp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dụng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2G/2.5G/3G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RF,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wifi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… (Real-time tracking) 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GPS/GLONASS/GALILEO/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Bắc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đẩu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…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Vi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xử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lý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tích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hợp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thành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phần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ngoại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vi (MCU 8/16/32 bit)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Vỏ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kim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loại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nhựa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bền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cao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Camera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hồng</a:t>
                      </a: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8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ngoại</a:t>
                      </a:r>
                      <a:endParaRPr kumimoji="0" lang="en-US" sz="18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8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kumimoji="0" lang="en-US" sz="18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kumimoji="0" lang="en-US" sz="18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kumimoji="0" lang="en-US" sz="18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kumimoji="0" lang="en-US" sz="18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  <a:tr h="2286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2.    </a:t>
                      </a:r>
                      <a:r>
                        <a:rPr kumimoji="0" lang="en-US" sz="16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Cấu</a:t>
                      </a:r>
                      <a:r>
                        <a:rPr kumimoji="0" lang="en-US" sz="16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tạo</a:t>
                      </a:r>
                      <a:r>
                        <a:rPr kumimoji="0" lang="en-US" sz="16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16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endParaRPr kumimoji="0" lang="en-US" sz="1600" b="1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 algn="l" rtl="0" eaLnBrk="1" latinLnBrk="0" hangingPunct="1">
                        <a:buNone/>
                      </a:pPr>
                      <a:endParaRPr kumimoji="0"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0"/>
            <a:ext cx="2302436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80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73483077"/>
              </p:ext>
            </p:extLst>
          </p:nvPr>
        </p:nvGraphicFramePr>
        <p:xfrm>
          <a:off x="609600" y="1752601"/>
          <a:ext cx="8153400" cy="4831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5257800"/>
              </a:tblGrid>
              <a:tr h="1066799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12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Khái</a:t>
                      </a:r>
                      <a:r>
                        <a:rPr lang="en-US" sz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2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niệm</a:t>
                      </a:r>
                      <a:r>
                        <a:rPr lang="en-US" sz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Là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có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tính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toán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thu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thập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truyền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phát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lưu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trữ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dữ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liệu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của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một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di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chuyển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như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thời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gian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tọa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vận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tốc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góc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hướng</a:t>
                      </a:r>
                      <a:endParaRPr kumimoji="0" lang="en-US" sz="11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200" b="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sz="2400" b="1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 </a:t>
                      </a:r>
                      <a:r>
                        <a:rPr kumimoji="0" lang="en-US" sz="2400" b="1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Ứng</a:t>
                      </a:r>
                      <a:r>
                        <a:rPr kumimoji="0" lang="en-US" sz="2400" b="1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400" b="1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dụng</a:t>
                      </a:r>
                      <a:endParaRPr kumimoji="0" lang="en-US" sz="2400" b="1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kumimoji="0" lang="en-US" sz="24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kumimoji="0" lang="en-US" sz="24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  <a:tr h="1249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2.   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Cấu</a:t>
                      </a: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tạo</a:t>
                      </a: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endParaRPr kumimoji="0" lang="en-US" sz="1200" b="1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 algn="l" rtl="0" eaLnBrk="1" latinLnBrk="0" hangingPunct="1">
                        <a:buNone/>
                      </a:pPr>
                      <a:endParaRPr kumimoji="0"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444343">
                <a:tc>
                  <a:txBody>
                    <a:bodyPr/>
                    <a:lstStyle/>
                    <a:p>
                      <a:pPr marL="342900" indent="-342900">
                        <a:buAutoNum type="arabicPeriod" startAt="3"/>
                      </a:pP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Công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Nghệ</a:t>
                      </a:r>
                      <a:endParaRPr kumimoji="0" lang="en-US" sz="1200" b="1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Lự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chọn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tùy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theo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môi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trường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hoạt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giám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sát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tương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thích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hệ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thống</a:t>
                      </a:r>
                      <a:endParaRPr kumimoji="0" lang="en-US" sz="11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Công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nghệ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phổ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biến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đang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được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áp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dụng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2G/2.5G/3G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RF,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wifi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… (Real-time tracking) 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GPS/GLONASS/GALILEO/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Bắc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đẩu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…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Vi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xử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lý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tích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hợp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thành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phần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ngoại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vi (MCU 8/16/32 bit)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Vỏ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kim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loại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nhựa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bền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cao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Camera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hồng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ngoại</a:t>
                      </a:r>
                      <a:endParaRPr kumimoji="0" lang="en-US" sz="11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kumimoji="0" lang="en-US" sz="12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11212"/>
            <a:ext cx="1151218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F:\workspace\VnET-Tracker\Docs\BoTaiLieuTG102SE\hinhanh\img\Tracking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60286"/>
            <a:ext cx="4214949" cy="439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1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04387303"/>
              </p:ext>
            </p:extLst>
          </p:nvPr>
        </p:nvGraphicFramePr>
        <p:xfrm>
          <a:off x="609600" y="1752601"/>
          <a:ext cx="8153400" cy="4831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5257800"/>
              </a:tblGrid>
              <a:tr h="1066799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12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Khái</a:t>
                      </a:r>
                      <a:r>
                        <a:rPr lang="en-US" sz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2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niệm</a:t>
                      </a:r>
                      <a:r>
                        <a:rPr lang="en-US" sz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Là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có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tính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toán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thu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thập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truyền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phát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lưu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trữ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dữ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liệu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của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một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di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chuyển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như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thời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gian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tọa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vận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tốc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góc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hướng</a:t>
                      </a:r>
                      <a:endParaRPr kumimoji="0" lang="en-US" sz="11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200" b="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sz="2400" b="1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 </a:t>
                      </a:r>
                      <a:r>
                        <a:rPr kumimoji="0" lang="en-US" sz="2400" b="1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Ứng</a:t>
                      </a:r>
                      <a:r>
                        <a:rPr kumimoji="0" lang="en-US" sz="2400" b="1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400" b="1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dụng</a:t>
                      </a:r>
                      <a:endParaRPr kumimoji="0" lang="en-US" sz="2400" b="1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kumimoji="0" lang="en-US" sz="24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kumimoji="0" lang="en-US" sz="24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  <a:tr h="1249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2.   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Cấu</a:t>
                      </a: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tạo</a:t>
                      </a: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endParaRPr kumimoji="0" lang="en-US" sz="1200" b="1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 algn="l" rtl="0" eaLnBrk="1" latinLnBrk="0" hangingPunct="1">
                        <a:buNone/>
                      </a:pPr>
                      <a:endParaRPr kumimoji="0"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444343">
                <a:tc>
                  <a:txBody>
                    <a:bodyPr/>
                    <a:lstStyle/>
                    <a:p>
                      <a:pPr marL="342900" indent="-342900">
                        <a:buAutoNum type="arabicPeriod" startAt="3"/>
                      </a:pP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Công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Nghệ</a:t>
                      </a:r>
                      <a:endParaRPr kumimoji="0" lang="en-US" sz="1200" b="1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Lự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chọn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tùy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theo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môi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trường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hoạt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giám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sát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tương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thích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hệ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thống</a:t>
                      </a:r>
                      <a:endParaRPr kumimoji="0" lang="en-US" sz="11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Công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nghệ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phổ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biến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đang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được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áp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dụng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2G/2.5G/3G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RF,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wifi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… (Real-time tracking) 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GPS/GLONASS/GALILEO/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Bắc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đẩu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…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Vi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xử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lý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tích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hợp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thành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phần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ngoại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vi (MCU 8/16/32 bit)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Vỏ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kim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loại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nhựa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bền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cao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Camera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hồng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ngoại</a:t>
                      </a:r>
                      <a:endParaRPr kumimoji="0" lang="en-US" sz="11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kumimoji="0" lang="en-US" sz="12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11212"/>
            <a:ext cx="1151218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F:\workspace\VnET-Tracker\Docs\BoTaiLieuTG102SE\hinhanh\img\Case_Study_flow_diagram S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55" y="2449212"/>
            <a:ext cx="4809345" cy="387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52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111041"/>
              </p:ext>
            </p:extLst>
          </p:nvPr>
        </p:nvGraphicFramePr>
        <p:xfrm>
          <a:off x="609600" y="1752601"/>
          <a:ext cx="8153400" cy="4831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5257800"/>
              </a:tblGrid>
              <a:tr h="1066799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12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Khái</a:t>
                      </a:r>
                      <a:r>
                        <a:rPr lang="en-US" sz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2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niệm</a:t>
                      </a:r>
                      <a:r>
                        <a:rPr lang="en-US" sz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Là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có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tính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toán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thu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thập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truyền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phát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lưu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trữ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dữ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liệu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của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một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di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chuyển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như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thời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gian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tọa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vận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tốc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góc</a:t>
                      </a:r>
                      <a:r>
                        <a:rPr kumimoji="0" lang="en-US" sz="1100" b="0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hướng</a:t>
                      </a:r>
                      <a:endParaRPr kumimoji="0" lang="en-US" sz="11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200" b="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0" lang="en-US" sz="2000" b="1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 </a:t>
                      </a:r>
                      <a:r>
                        <a:rPr kumimoji="0" lang="en-US" sz="2000" b="1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Ứng</a:t>
                      </a:r>
                      <a:r>
                        <a:rPr kumimoji="0" lang="en-US" sz="2000" b="1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1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dụng</a:t>
                      </a:r>
                      <a:endParaRPr kumimoji="0" lang="en-US" sz="2000" b="1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Hệ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thống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giám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sát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quản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lý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sử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dụng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định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vị</a:t>
                      </a:r>
                      <a:r>
                        <a:rPr kumimoji="0" lang="en-US" sz="16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GPS</a:t>
                      </a:r>
                      <a:endParaRPr kumimoji="0" lang="en-US" sz="16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  <a:tr h="1249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2.   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Cấu</a:t>
                      </a: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tạo</a:t>
                      </a: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thiết</a:t>
                      </a: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bị</a:t>
                      </a:r>
                      <a:endParaRPr kumimoji="0" lang="en-US" sz="1200" b="1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indent="0" algn="l" rtl="0" eaLnBrk="1" latinLnBrk="0" hangingPunct="1">
                        <a:buNone/>
                      </a:pPr>
                      <a:endParaRPr kumimoji="0"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444343">
                <a:tc>
                  <a:txBody>
                    <a:bodyPr/>
                    <a:lstStyle/>
                    <a:p>
                      <a:pPr marL="342900" indent="-342900">
                        <a:buAutoNum type="arabicPeriod" startAt="3"/>
                      </a:pPr>
                      <a:r>
                        <a:rPr kumimoji="0" lang="en-US" sz="1200" b="1" kern="120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Công </a:t>
                      </a:r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Nghệ</a:t>
                      </a:r>
                      <a:endParaRPr kumimoji="0" lang="en-US" sz="1200" b="1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Lự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chọn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tùy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theo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môi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trường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hoạt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đối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tượng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giám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sát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và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khả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tương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thích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hệ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thống</a:t>
                      </a:r>
                      <a:endParaRPr kumimoji="0" lang="en-US" sz="11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Công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nghệ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phổ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biến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đang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được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áp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dụng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2G/2.5G/3G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RF,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wifi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… (Real-time tracking) 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GPS/GLONASS/GALILEO/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Bắc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đẩu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…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Vi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xử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lý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tích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hợp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các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thành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phần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ngoại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vi (MCU 8/16/32 bit)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Vỏ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kim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loại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hoặc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nhựa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độ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bền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cao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</a:t>
                      </a: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Camera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hồng</a:t>
                      </a: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US" sz="1100" b="0" kern="1200" baseline="0" dirty="0" err="1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ngoại</a:t>
                      </a:r>
                      <a:endParaRPr kumimoji="0" lang="en-US" sz="1100" b="0" kern="1200" baseline="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346075" indent="0">
                        <a:buFontTx/>
                        <a:buNone/>
                      </a:pPr>
                      <a:r>
                        <a:rPr kumimoji="0" lang="en-US" sz="1100" b="0" kern="1200" baseline="0" dirty="0" smtClean="0">
                          <a:solidFill>
                            <a:schemeClr val="l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kumimoji="0" lang="en-US" sz="1200" b="0" kern="1200" dirty="0" smtClean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giám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sát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09925"/>
            <a:ext cx="1151218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F:\workspace\VnET-Tracker\Docs\BoTaiLieuTG102SE\hinhanh\img\1423013573592 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19400"/>
            <a:ext cx="4933950" cy="27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II.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TG102SE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85641628"/>
              </p:ext>
            </p:extLst>
          </p:nvPr>
        </p:nvGraphicFramePr>
        <p:xfrm>
          <a:off x="685800" y="18288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1200" y="3657600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83618">
            <a:off x="4335411" y="5330456"/>
            <a:ext cx="10740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TIÊU CHÍ 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2411</TotalTime>
  <Words>1414</Words>
  <Application>Microsoft Office PowerPoint</Application>
  <PresentationFormat>On-screen Show (4:3)</PresentationFormat>
  <Paragraphs>232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Median</vt:lpstr>
      <vt:lpstr>PowerPoint Presentation</vt:lpstr>
      <vt:lpstr>Nội Dung</vt:lpstr>
      <vt:lpstr>I. Thiết bị giám sát hành trình</vt:lpstr>
      <vt:lpstr>I. Thiết bị giám sát hành trình</vt:lpstr>
      <vt:lpstr>I. Thiết bị giám sát hành trình</vt:lpstr>
      <vt:lpstr>I. Thiết bị giám sát hành trình</vt:lpstr>
      <vt:lpstr>I. Thiết bị giám sát hành trình</vt:lpstr>
      <vt:lpstr>I. Thiết bị giám sát hành trình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II. Giới thiệu thiết bị TG102SE</vt:lpstr>
      <vt:lpstr>III. Thảo luận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ntrbac</dc:creator>
  <cp:lastModifiedBy>ntrbac</cp:lastModifiedBy>
  <cp:revision>261</cp:revision>
  <dcterms:created xsi:type="dcterms:W3CDTF">2014-10-18T04:43:10Z</dcterms:created>
  <dcterms:modified xsi:type="dcterms:W3CDTF">2016-05-06T08:01:52Z</dcterms:modified>
</cp:coreProperties>
</file>